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6" r:id="rId3"/>
    <p:sldId id="260" r:id="rId4"/>
    <p:sldId id="259" r:id="rId5"/>
    <p:sldId id="258" r:id="rId6"/>
    <p:sldId id="266" r:id="rId7"/>
    <p:sldId id="265" r:id="rId8"/>
    <p:sldId id="264" r:id="rId9"/>
    <p:sldId id="263" r:id="rId10"/>
    <p:sldId id="262" r:id="rId11"/>
    <p:sldId id="261" r:id="rId12"/>
    <p:sldId id="271" r:id="rId13"/>
    <p:sldId id="270" r:id="rId14"/>
    <p:sldId id="269" r:id="rId15"/>
    <p:sldId id="268" r:id="rId16"/>
    <p:sldId id="267" r:id="rId17"/>
    <p:sldId id="275" r:id="rId18"/>
    <p:sldId id="274" r:id="rId19"/>
    <p:sldId id="273" r:id="rId20"/>
    <p:sldId id="272" r:id="rId21"/>
    <p:sldId id="278" r:id="rId22"/>
    <p:sldId id="277" r:id="rId23"/>
    <p:sldId id="276" r:id="rId24"/>
    <p:sldId id="257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E8D1E-384F-44CA-B1D6-09F568CC4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2B1FA1D-763F-40EF-9A6F-AEA3F0583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6137DC-FAC8-4386-848D-7506797F4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D466-4624-40DC-BD0A-9B51CC27D61C}" type="datetimeFigureOut">
              <a:rPr lang="pt-BR" smtClean="0"/>
              <a:t>19/04/2022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00CC06-D324-4F0E-A2A3-E3D583ECD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AE3FC2-C386-4486-9918-190D0A955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31A6-A241-4534-93D3-98749867C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8011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05A659-750D-4798-8DAD-21A7B177B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EBD606-D28F-4B08-93B8-CBF9D374D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28B141-DF25-49A2-A4D2-0D0F90E57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D466-4624-40DC-BD0A-9B51CC27D61C}" type="datetimeFigureOut">
              <a:rPr lang="pt-BR" smtClean="0"/>
              <a:t>19/04/2022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3CDBAE-2467-41B3-B4A2-9A01F092B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0EF32B-282E-4537-882E-31C2B4FD0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31A6-A241-4534-93D3-98749867C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9534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BE17D6-95EE-4828-90F7-092100BD1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DDC62C-BF21-4068-B930-1FFB70AB9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4C2FF6-43A4-4A2C-A04F-4A462E90F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D466-4624-40DC-BD0A-9B51CC27D61C}" type="datetimeFigureOut">
              <a:rPr lang="pt-BR" smtClean="0"/>
              <a:t>19/04/2022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2737E4-3910-407C-9D7F-A777E94E0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5D470E-76FC-478A-8665-0AD5132C8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31A6-A241-4534-93D3-98749867C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914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9578BB-9A3A-4F67-AAAA-7E74FD1B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4E0970-29E7-499E-8F93-AA7F62A6B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CB16CFF-9CA5-4AD6-A858-0841E5BBE8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33C239C-D56C-4846-A5B8-77FE9944C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D466-4624-40DC-BD0A-9B51CC27D61C}" type="datetimeFigureOut">
              <a:rPr lang="pt-BR" smtClean="0"/>
              <a:t>19/04/2022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EFC49C-DABA-4AC0-ACA5-67176C7D4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5D7F19-271C-4D42-A9FB-9B5883C3E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31A6-A241-4534-93D3-98749867C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2875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2AA392-E1BF-4E90-ABC1-1D0230A76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E27B21-6274-4D2C-8815-9B08053F6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ED6AE02-FC25-4C42-B1DB-95A1DD1B3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081450A-6C95-47E2-B05C-673B67A9BE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AD37C78-F8EA-4F0D-97C3-7245B40CC8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9DAD722-F06D-48EC-86D1-517CF3213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D466-4624-40DC-BD0A-9B51CC27D61C}" type="datetimeFigureOut">
              <a:rPr lang="pt-BR" smtClean="0"/>
              <a:t>19/04/2022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FECE41-0C65-49E4-A385-1D9C84656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B0F71E6-570A-406E-9989-9B2D12ED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31A6-A241-4534-93D3-98749867C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930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32B6C3-B350-4A93-8FCF-786AE5858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39AA1DE-24C9-4A3E-AAFE-C3611AFBE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D466-4624-40DC-BD0A-9B51CC27D61C}" type="datetimeFigureOut">
              <a:rPr lang="pt-BR" smtClean="0"/>
              <a:t>19/04/2022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323AB78-728B-48F3-95D9-482289F4B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C132840-3DA7-4DF0-A6DB-4D3EB1D8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31A6-A241-4534-93D3-98749867C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6691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86AE645-9FF6-4FEE-A443-6EBC7FB6C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D466-4624-40DC-BD0A-9B51CC27D61C}" type="datetimeFigureOut">
              <a:rPr lang="pt-BR" smtClean="0"/>
              <a:t>19/04/2022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2B25717-BCF3-40B8-80F9-A78C5BC0E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BC7B4F-4C45-44BE-BC4F-21342703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31A6-A241-4534-93D3-98749867C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345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0AE60-F45F-4826-9FAD-B2323D7DC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914B47-89A0-4843-9CE5-60FF4DC2C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6DA8963-8ADD-4BBD-BCC1-36A75D01A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26A7CF-1733-49CA-B5C5-E379F0D47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D466-4624-40DC-BD0A-9B51CC27D61C}" type="datetimeFigureOut">
              <a:rPr lang="pt-BR" smtClean="0"/>
              <a:t>19/04/2022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F7B520-755D-4F0F-AA3E-4D720E57A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C44E05-7FB7-4BDF-AFBB-16D2A6A6C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31A6-A241-4534-93D3-98749867C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8157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28EF1-E222-4916-B96A-9671F2129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6042EF7-DC19-4CF2-8632-030F73CE08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1AA52F-B90E-47E1-91AF-E9871DD33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AB631A-F05F-4BD7-BA68-2A283448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D466-4624-40DC-BD0A-9B51CC27D61C}" type="datetimeFigureOut">
              <a:rPr lang="pt-BR" smtClean="0"/>
              <a:t>19/04/2022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924879-0AD8-4962-9624-5CF6C14F5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0F1FFB-D090-4166-A4F3-F13BCDAE6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31A6-A241-4534-93D3-98749867C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954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B0C523-B573-490E-8A05-7F0DFA554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3BED8A9-347E-470F-9E0F-B14CC51DD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08EE3B-7135-4CAB-8A25-CB2410569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D466-4624-40DC-BD0A-9B51CC27D61C}" type="datetimeFigureOut">
              <a:rPr lang="pt-BR" smtClean="0"/>
              <a:t>19/04/2022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96CE94-4B01-4E92-8D98-161ACF7EA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405EFE-9708-4315-B409-5BE8FE50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31A6-A241-4534-93D3-98749867C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8027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81DDF3-9A75-4A91-B2BB-079F2F1120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722DA6C-E300-48D5-9502-7A70D8B08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344EB8-D8A2-4578-A122-6C4D381ED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D466-4624-40DC-BD0A-9B51CC27D61C}" type="datetimeFigureOut">
              <a:rPr lang="pt-BR" smtClean="0"/>
              <a:t>19/04/2022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99AB59-4A6C-4598-BF0F-7CA09D0CA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30ECE9-0E5F-4150-BFE4-0EA339F1E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31A6-A241-4534-93D3-98749867C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9452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1CB9827-F30E-4712-8F7B-B9D706452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C233F0-C41B-4943-9194-F0CB467B0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1CA0C4-2ED6-4D48-A973-BE617F9E09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ED466-4624-40DC-BD0A-9B51CC27D61C}" type="datetimeFigureOut">
              <a:rPr lang="pt-BR" smtClean="0"/>
              <a:t>19/04/2022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2E7D6B-6B43-497D-914F-EE1B4BC582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2AD747-8334-4E6E-B512-194F9CD08F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B31A6-A241-4534-93D3-98749867C6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96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E4423-6FE1-4B45-BD65-67B0CF3CBE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A3EB626-F2FC-4C4D-8BDA-1263F7B485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" name="Imagem 7" descr="Projeto Casa de Paz Igreja Batista em Renovação Espiritual Nova Jerusalém  em Olaria | Atos6">
            <a:extLst>
              <a:ext uri="{FF2B5EF4-FFF2-40B4-BE49-F238E27FC236}">
                <a16:creationId xmlns:a16="http://schemas.microsoft.com/office/drawing/2014/main" id="{29915B2E-74CC-487D-811C-00AA446D760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166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FD9DF3CD-D2E2-48E5-9C0F-1C79CAE31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658" y="1677144"/>
            <a:ext cx="11448003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Essa é uma estratégia de evangelização muito simples, usada por Jesus no início de seu ministério. 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Shape 5783">
            <a:extLst>
              <a:ext uri="{FF2B5EF4-FFF2-40B4-BE49-F238E27FC236}">
                <a16:creationId xmlns:a16="http://schemas.microsoft.com/office/drawing/2014/main" id="{D55B7EA1-8D79-47CC-A5F2-B74CD2BDC1EE}"/>
              </a:ext>
            </a:extLst>
          </p:cNvPr>
          <p:cNvSpPr/>
          <p:nvPr/>
        </p:nvSpPr>
        <p:spPr>
          <a:xfrm>
            <a:off x="71120" y="188595"/>
            <a:ext cx="11920222" cy="1426210"/>
          </a:xfrm>
          <a:custGeom>
            <a:avLst/>
            <a:gdLst/>
            <a:ahLst/>
            <a:cxnLst/>
            <a:rect l="0" t="0" r="0" b="0"/>
            <a:pathLst>
              <a:path w="9072372" h="1426464">
                <a:moveTo>
                  <a:pt x="0" y="0"/>
                </a:moveTo>
                <a:lnTo>
                  <a:pt x="9072372" y="0"/>
                </a:lnTo>
                <a:lnTo>
                  <a:pt x="9072372" y="1426464"/>
                </a:lnTo>
                <a:lnTo>
                  <a:pt x="0" y="1426464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00FF"/>
          </a:fillRef>
          <a:effectRef idx="0">
            <a:scrgbClr r="0" g="0" b="0"/>
          </a:effectRef>
          <a:fontRef idx="none"/>
        </p:style>
        <p:txBody>
          <a:bodyPr/>
          <a:lstStyle/>
          <a:p>
            <a:r>
              <a:rPr lang="pt-BR" sz="6600" b="1">
                <a:solidFill>
                  <a:schemeClr val="bg1"/>
                </a:solidFill>
              </a:rPr>
              <a:t>   Entendendo </a:t>
            </a:r>
            <a:r>
              <a:rPr lang="pt-BR" sz="6600" b="1" dirty="0">
                <a:solidFill>
                  <a:schemeClr val="bg1"/>
                </a:solidFill>
              </a:rPr>
              <a:t>nosso propósito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6A306AC-1A67-4628-9AAF-F6AC80A3D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658" y="3429000"/>
            <a:ext cx="11790684" cy="327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kumimoji="0" lang="pt-BR" altLang="pt-BR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Por ser uma ferramenta de evangelismo bíblico e eficaz traz tranquilidade a todos nós ao praticá-la em nossas  comunidades.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Baseada no texto : Lucas 10:1-24 - </a:t>
            </a:r>
            <a:r>
              <a:rPr kumimoji="0" lang="pt-BR" altLang="pt-BR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“a missão dos setenta”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Jesus enviou seus discípulos de 2 em dois para  encontrar os</a:t>
            </a:r>
            <a:r>
              <a:rPr kumimoji="0" lang="pt-BR" altLang="pt-BR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 </a:t>
            </a: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 filhos da paz” 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952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DC3C0ADC-B71C-438B-9501-661438E85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68308"/>
            <a:ext cx="11764397" cy="3515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38012" tIns="45720" rIns="91440" bIns="52371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Esses Discípulos foram enviados por Jesus com uma missão clara e simples: </a:t>
            </a:r>
            <a:r>
              <a:rPr kumimoji="0" lang="pt-BR" altLang="pt-BR" sz="32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</a:t>
            </a: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Encontrar pessoas que estivesse aberta para receber a presença  de Jesus em suas casas. Pessoas que estivessem precisando da Paz que só Ele podia dar”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8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" name="Group 4410">
            <a:extLst>
              <a:ext uri="{FF2B5EF4-FFF2-40B4-BE49-F238E27FC236}">
                <a16:creationId xmlns:a16="http://schemas.microsoft.com/office/drawing/2014/main" id="{00884E9C-57FA-426D-AC83-DA5CDE864C8E}"/>
              </a:ext>
            </a:extLst>
          </p:cNvPr>
          <p:cNvGrpSpPr/>
          <p:nvPr/>
        </p:nvGrpSpPr>
        <p:grpSpPr>
          <a:xfrm>
            <a:off x="344557" y="0"/>
            <a:ext cx="11419840" cy="1368308"/>
            <a:chOff x="0" y="0"/>
            <a:chExt cx="8229600" cy="1426464"/>
          </a:xfrm>
        </p:grpSpPr>
        <p:sp>
          <p:nvSpPr>
            <p:cNvPr id="6" name="Shape 5785">
              <a:extLst>
                <a:ext uri="{FF2B5EF4-FFF2-40B4-BE49-F238E27FC236}">
                  <a16:creationId xmlns:a16="http://schemas.microsoft.com/office/drawing/2014/main" id="{FA98F759-349E-4A0D-9632-DE17AC17073A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7" name="Picture 61">
              <a:extLst>
                <a:ext uri="{FF2B5EF4-FFF2-40B4-BE49-F238E27FC236}">
                  <a16:creationId xmlns:a16="http://schemas.microsoft.com/office/drawing/2014/main" id="{800199B2-522B-4060-A618-6A94E2674E3F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06552" y="312420"/>
              <a:ext cx="7341108" cy="743712"/>
            </a:xfrm>
            <a:prstGeom prst="rect">
              <a:avLst/>
            </a:prstGeom>
          </p:spPr>
        </p:pic>
      </p:grpSp>
      <p:sp>
        <p:nvSpPr>
          <p:cNvPr id="9" name="Retângulo 8">
            <a:extLst>
              <a:ext uri="{FF2B5EF4-FFF2-40B4-BE49-F238E27FC236}">
                <a16:creationId xmlns:a16="http://schemas.microsoft.com/office/drawing/2014/main" id="{342F54B2-4707-4761-AD7E-7087915FCFD3}"/>
              </a:ext>
            </a:extLst>
          </p:cNvPr>
          <p:cNvSpPr/>
          <p:nvPr/>
        </p:nvSpPr>
        <p:spPr>
          <a:xfrm>
            <a:off x="261511" y="4176000"/>
            <a:ext cx="11502886" cy="231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lvl="0" algn="just" fontAlgn="base">
              <a:lnSpc>
                <a:spcPct val="99000"/>
              </a:lnSpc>
              <a:spcAft>
                <a:spcPts val="0"/>
              </a:spcAft>
              <a:buClr>
                <a:srgbClr val="C00000"/>
              </a:buClr>
              <a:buSzPts val="1850"/>
            </a:pPr>
            <a:r>
              <a:rPr lang="pt-BR" sz="3600" b="1" u="none" strike="noStrike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Wingdings 3" panose="05040102010807070707" pitchFamily="18" charset="2"/>
              </a:rPr>
              <a:t>Essa também será nossa missão nessa cidade. </a:t>
            </a:r>
          </a:p>
          <a:p>
            <a:pPr marR="349250" lvl="0" algn="just" fontAlgn="base">
              <a:lnSpc>
                <a:spcPct val="99000"/>
              </a:lnSpc>
              <a:spcAft>
                <a:spcPts val="0"/>
              </a:spcAft>
              <a:buClr>
                <a:srgbClr val="C00000"/>
              </a:buClr>
              <a:buSzPts val="1850"/>
            </a:pPr>
            <a:r>
              <a:rPr lang="pt-BR" sz="4800" b="1" dirty="0">
                <a:solidFill>
                  <a:srgbClr val="FFFF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Wingdings 3" panose="05040102010807070707" pitchFamily="18" charset="2"/>
              </a:rPr>
              <a:t>“</a:t>
            </a:r>
            <a:r>
              <a:rPr lang="pt-BR" sz="4800" b="1" u="none" strike="noStrike" dirty="0">
                <a:solidFill>
                  <a:srgbClr val="FFFF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Wingdings 3" panose="05040102010807070707" pitchFamily="18" charset="2"/>
              </a:rPr>
              <a:t>Lc10:6 </a:t>
            </a:r>
            <a:r>
              <a:rPr lang="pt-BR" sz="4800" b="1" dirty="0">
                <a:solidFill>
                  <a:srgbClr val="FFFF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Wingdings 3" panose="05040102010807070707" pitchFamily="18" charset="2"/>
              </a:rPr>
              <a:t>E se ali houver  algum filho da paz, repousará sobre ele a paz</a:t>
            </a:r>
            <a:r>
              <a:rPr lang="pt-BR" sz="4400" b="1" u="none" strike="noStrike" dirty="0">
                <a:solidFill>
                  <a:srgbClr val="FFFF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Wingdings 3" panose="05040102010807070707" pitchFamily="18" charset="2"/>
              </a:rPr>
              <a:t>.” </a:t>
            </a:r>
          </a:p>
          <a:p>
            <a:pPr marR="349250" lvl="0" algn="just" fontAlgn="base">
              <a:lnSpc>
                <a:spcPct val="99000"/>
              </a:lnSpc>
              <a:spcAft>
                <a:spcPts val="0"/>
              </a:spcAft>
              <a:buClr>
                <a:srgbClr val="C00000"/>
              </a:buClr>
              <a:buSzPts val="1850"/>
            </a:pPr>
            <a:endParaRPr lang="pt-BR" sz="1400" u="none" strike="noStrike" dirty="0">
              <a:solidFill>
                <a:srgbClr val="FFFF00"/>
              </a:solidFill>
              <a:effectLst/>
              <a:uFill>
                <a:solidFill>
                  <a:srgbClr val="000000"/>
                </a:solidFill>
              </a:uFill>
              <a:latin typeface="Wingdings 3" panose="05040102010807070707" pitchFamily="18" charset="2"/>
              <a:ea typeface="Wingdings 3" panose="05040102010807070707" pitchFamily="18" charset="2"/>
              <a:cs typeface="Wingdings 3" panose="050401020108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05035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DB1656B-094A-40FB-9FAE-C71475817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09" y="1485310"/>
            <a:ext cx="11996382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Então a tarefa dos setenta era encontrar </a:t>
            </a:r>
            <a:r>
              <a:rPr kumimoji="0" lang="pt-BR" altLang="pt-BR" sz="4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“os filhos da paz” </a:t>
            </a:r>
            <a:r>
              <a:rPr kumimoji="0" lang="pt-BR" altLang="pt-BR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 estabelecer ali na casa deles uma </a:t>
            </a:r>
            <a:r>
              <a:rPr kumimoji="0" lang="pt-BR" altLang="pt-BR" sz="4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“Casas de Paz”.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1" name="Group 4548">
            <a:extLst>
              <a:ext uri="{FF2B5EF4-FFF2-40B4-BE49-F238E27FC236}">
                <a16:creationId xmlns:a16="http://schemas.microsoft.com/office/drawing/2014/main" id="{A13C972F-F6F0-4429-9AA5-1C21EA559852}"/>
              </a:ext>
            </a:extLst>
          </p:cNvPr>
          <p:cNvGrpSpPr/>
          <p:nvPr/>
        </p:nvGrpSpPr>
        <p:grpSpPr>
          <a:xfrm>
            <a:off x="454319" y="84708"/>
            <a:ext cx="11283362" cy="1426210"/>
            <a:chOff x="0" y="0"/>
            <a:chExt cx="8229600" cy="1426464"/>
          </a:xfrm>
        </p:grpSpPr>
        <p:sp>
          <p:nvSpPr>
            <p:cNvPr id="12" name="Shape 5787">
              <a:extLst>
                <a:ext uri="{FF2B5EF4-FFF2-40B4-BE49-F238E27FC236}">
                  <a16:creationId xmlns:a16="http://schemas.microsoft.com/office/drawing/2014/main" id="{07C8D0B6-2F12-488D-AABB-AE9DE69DD792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13" name="Picture 88">
              <a:extLst>
                <a:ext uri="{FF2B5EF4-FFF2-40B4-BE49-F238E27FC236}">
                  <a16:creationId xmlns:a16="http://schemas.microsoft.com/office/drawing/2014/main" id="{48D81ED6-06DD-4663-BC71-7DD98B9285E2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92608" y="399288"/>
              <a:ext cx="7834884" cy="470916"/>
            </a:xfrm>
            <a:prstGeom prst="rect">
              <a:avLst/>
            </a:prstGeom>
          </p:spPr>
        </p:pic>
      </p:grpSp>
      <p:sp>
        <p:nvSpPr>
          <p:cNvPr id="14" name="Rectangle 10">
            <a:extLst>
              <a:ext uri="{FF2B5EF4-FFF2-40B4-BE49-F238E27FC236}">
                <a16:creationId xmlns:a16="http://schemas.microsoft.com/office/drawing/2014/main" id="{58B6A2B4-D491-4761-A6E0-F5F5A4EBA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618" y="3737240"/>
            <a:ext cx="11996382" cy="264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4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 é exatamente isso que vamos fazer.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 duplas organizadas pela igreja ganham o nome de </a:t>
            </a:r>
            <a:r>
              <a:rPr kumimoji="0" lang="pt-BR" altLang="pt-BR" sz="60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“semeadores da paz”.</a:t>
            </a:r>
            <a:endParaRPr kumimoji="0" lang="pt-BR" altLang="pt-BR" sz="3200" b="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553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5">
            <a:extLst>
              <a:ext uri="{FF2B5EF4-FFF2-40B4-BE49-F238E27FC236}">
                <a16:creationId xmlns:a16="http://schemas.microsoft.com/office/drawing/2014/main" id="{12F98052-F964-4F63-A161-A78CE5D814E6}"/>
              </a:ext>
            </a:extLst>
          </p:cNvPr>
          <p:cNvPicPr>
            <a:picLocks noGrp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2944813"/>
            <a:ext cx="2466975" cy="1847850"/>
          </a:xfrm>
          <a:prstGeom prst="rect">
            <a:avLst/>
          </a:prstGeom>
        </p:spPr>
      </p:pic>
      <p:grpSp>
        <p:nvGrpSpPr>
          <p:cNvPr id="4" name="Group 4795">
            <a:extLst>
              <a:ext uri="{FF2B5EF4-FFF2-40B4-BE49-F238E27FC236}">
                <a16:creationId xmlns:a16="http://schemas.microsoft.com/office/drawing/2014/main" id="{DA5050C7-72D1-452A-B7CB-5F5B7AFE1166}"/>
              </a:ext>
            </a:extLst>
          </p:cNvPr>
          <p:cNvGrpSpPr/>
          <p:nvPr/>
        </p:nvGrpSpPr>
        <p:grpSpPr>
          <a:xfrm>
            <a:off x="278297" y="82366"/>
            <a:ext cx="11516138" cy="1426210"/>
            <a:chOff x="0" y="0"/>
            <a:chExt cx="8229600" cy="1426464"/>
          </a:xfrm>
        </p:grpSpPr>
        <p:sp>
          <p:nvSpPr>
            <p:cNvPr id="5" name="Shape 5789">
              <a:extLst>
                <a:ext uri="{FF2B5EF4-FFF2-40B4-BE49-F238E27FC236}">
                  <a16:creationId xmlns:a16="http://schemas.microsoft.com/office/drawing/2014/main" id="{9A20A383-9F1A-4F4F-92E8-3CC2FF011B26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6" name="Picture 158">
              <a:extLst>
                <a:ext uri="{FF2B5EF4-FFF2-40B4-BE49-F238E27FC236}">
                  <a16:creationId xmlns:a16="http://schemas.microsoft.com/office/drawing/2014/main" id="{B0717F6C-9424-4ED4-B5DC-9D66923D2409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22376" y="268224"/>
              <a:ext cx="6800089" cy="853440"/>
            </a:xfrm>
            <a:prstGeom prst="rect">
              <a:avLst/>
            </a:prstGeom>
          </p:spPr>
        </p:pic>
      </p:grpSp>
      <p:pic>
        <p:nvPicPr>
          <p:cNvPr id="5124" name="Picture 155">
            <a:extLst>
              <a:ext uri="{FF2B5EF4-FFF2-40B4-BE49-F238E27FC236}">
                <a16:creationId xmlns:a16="http://schemas.microsoft.com/office/drawing/2014/main" id="{CB3DE44E-B6AE-4E9F-B1C6-62385B194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" y="2984500"/>
            <a:ext cx="2584451" cy="266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16C81BD2-6090-4AEE-BF45-24770C24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2368" y="1701349"/>
            <a:ext cx="9228830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5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FATORES CHAVE: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pt-BR" altLang="pt-BR" sz="4400" b="1" dirty="0">
                <a:solidFill>
                  <a:schemeClr val="bg1"/>
                </a:solidFill>
                <a:ea typeface="Arial" panose="020B0604020202020204" pitchFamily="34" charset="0"/>
              </a:rPr>
              <a:t>O </a:t>
            </a:r>
            <a:r>
              <a:rPr kumimoji="0" lang="pt-BR" altLang="pt-BR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compromisso com Deus;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68B471A4-E9A1-46F7-A814-DC3C46002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2368" y="3156712"/>
            <a:ext cx="8084136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disposição para servi-lo</a:t>
            </a:r>
            <a:r>
              <a:rPr lang="pt-BR" altLang="pt-BR" sz="4400" b="1" dirty="0">
                <a:solidFill>
                  <a:schemeClr val="bg1"/>
                </a:solidFill>
                <a:ea typeface="Arial" panose="020B0604020202020204" pitchFamily="34" charset="0"/>
              </a:rPr>
              <a:t>,</a:t>
            </a:r>
            <a:r>
              <a:rPr kumimoji="0" lang="pt-BR" altLang="pt-BR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987F3792-2A92-42BA-B5D3-742775071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2368" y="3922135"/>
            <a:ext cx="8902067" cy="264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pt-BR" altLang="pt-BR" sz="3600" b="1" dirty="0">
                <a:solidFill>
                  <a:schemeClr val="bg1"/>
                </a:solidFill>
                <a:ea typeface="Arial" panose="020B0604020202020204" pitchFamily="34" charset="0"/>
              </a:rPr>
              <a:t>E</a:t>
            </a: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 paixão missionária  pelas vidas  a conquistar  para  o Reino.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igreja deve apresentar-se para essa tarefa unida nesse propósito</a:t>
            </a: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128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7A631CD-D1DA-4224-A977-2F6A7B6D0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20" y="1420662"/>
            <a:ext cx="11337826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Todo o processo começa com a preparação da Igreja  para esse projeto.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É importante toda a igreja  se envolva no projeto. 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3" name="Group 4707">
            <a:extLst>
              <a:ext uri="{FF2B5EF4-FFF2-40B4-BE49-F238E27FC236}">
                <a16:creationId xmlns:a16="http://schemas.microsoft.com/office/drawing/2014/main" id="{156E03A8-4BBC-401D-8242-E824B2956940}"/>
              </a:ext>
            </a:extLst>
          </p:cNvPr>
          <p:cNvGrpSpPr/>
          <p:nvPr/>
        </p:nvGrpSpPr>
        <p:grpSpPr>
          <a:xfrm>
            <a:off x="62865" y="-12407"/>
            <a:ext cx="12066270" cy="1426210"/>
            <a:chOff x="0" y="0"/>
            <a:chExt cx="8229600" cy="1426464"/>
          </a:xfrm>
        </p:grpSpPr>
        <p:sp>
          <p:nvSpPr>
            <p:cNvPr id="4" name="Shape 5791">
              <a:extLst>
                <a:ext uri="{FF2B5EF4-FFF2-40B4-BE49-F238E27FC236}">
                  <a16:creationId xmlns:a16="http://schemas.microsoft.com/office/drawing/2014/main" id="{DEA31608-C153-4AA1-859D-F6DA25205987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5" name="Picture 186">
              <a:extLst>
                <a:ext uri="{FF2B5EF4-FFF2-40B4-BE49-F238E27FC236}">
                  <a16:creationId xmlns:a16="http://schemas.microsoft.com/office/drawing/2014/main" id="{1A554C51-BEB7-486A-931B-85A0D97EB885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02108" y="416052"/>
              <a:ext cx="7630669" cy="630936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358EA4-13DF-4A07-8D08-11DED428F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20" y="3658988"/>
            <a:ext cx="12638649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Durante um mês toda a igreja vai ser ministrada na palavra, 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571500" marR="0" lvl="0" indent="-5715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organizada em dupla ;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571500" marR="0" lvl="0" indent="-5715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 duplas serão treinadas sobre como  agir nos  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lares que se abrirem.</a:t>
            </a: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67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835">
            <a:extLst>
              <a:ext uri="{FF2B5EF4-FFF2-40B4-BE49-F238E27FC236}">
                <a16:creationId xmlns:a16="http://schemas.microsoft.com/office/drawing/2014/main" id="{E6A17940-ABF0-4797-8344-B9C4DB3804BB}"/>
              </a:ext>
            </a:extLst>
          </p:cNvPr>
          <p:cNvSpPr/>
          <p:nvPr/>
        </p:nvSpPr>
        <p:spPr>
          <a:xfrm>
            <a:off x="0" y="0"/>
            <a:ext cx="12192000" cy="1166191"/>
          </a:xfrm>
          <a:custGeom>
            <a:avLst/>
            <a:gdLst/>
            <a:ahLst/>
            <a:cxnLst/>
            <a:rect l="0" t="0" r="0" b="0"/>
            <a:pathLst>
              <a:path w="8229600" h="1424940">
                <a:moveTo>
                  <a:pt x="0" y="0"/>
                </a:moveTo>
                <a:lnTo>
                  <a:pt x="8229600" y="0"/>
                </a:lnTo>
                <a:lnTo>
                  <a:pt x="8229600" y="1424940"/>
                </a:lnTo>
                <a:lnTo>
                  <a:pt x="0" y="142494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00FF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4E17450-B0EF-4F3E-96B9-DDCDFE27F041}"/>
              </a:ext>
            </a:extLst>
          </p:cNvPr>
          <p:cNvSpPr/>
          <p:nvPr/>
        </p:nvSpPr>
        <p:spPr>
          <a:xfrm>
            <a:off x="0" y="0"/>
            <a:ext cx="11555895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</a:rPr>
              <a:t>Conteúdo do Projeto </a:t>
            </a:r>
            <a:r>
              <a:rPr lang="pt-BR" sz="6600" b="1" dirty="0">
                <a:solidFill>
                  <a:schemeClr val="bg1"/>
                </a:solidFill>
              </a:rPr>
              <a:t>casa de paz</a:t>
            </a:r>
            <a:endParaRPr lang="pt-BR" sz="6000" b="1" dirty="0">
              <a:solidFill>
                <a:schemeClr val="bg1"/>
              </a:solidFill>
            </a:endParaRPr>
          </a:p>
          <a:p>
            <a:pPr algn="ctr"/>
            <a:r>
              <a:rPr lang="pt-BR" sz="5400" b="1" dirty="0">
                <a:solidFill>
                  <a:srgbClr val="FFFF00"/>
                </a:solidFill>
              </a:rPr>
              <a:t>Como funciona?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4000" dirty="0">
                <a:solidFill>
                  <a:schemeClr val="bg1"/>
                </a:solidFill>
              </a:rPr>
              <a:t> </a:t>
            </a:r>
            <a:r>
              <a:rPr lang="pt-BR" sz="4400" b="1" dirty="0">
                <a:solidFill>
                  <a:schemeClr val="bg1"/>
                </a:solidFill>
              </a:rPr>
              <a:t>É uma campanha realizada por duplas de membro da igreja que através das Classe lares ou células conseguem a permissão de famílias não crentes, desviada sou afastadas da igreja para a realização de um encontro semanal nesta casa por 7 semanas. Vamos chamar de “CASAS DE </a:t>
            </a:r>
            <a:r>
              <a:rPr lang="pt-BR" sz="6000" b="1" dirty="0">
                <a:solidFill>
                  <a:schemeClr val="bg1"/>
                </a:solidFill>
              </a:rPr>
              <a:t>paz.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75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538">
            <a:extLst>
              <a:ext uri="{FF2B5EF4-FFF2-40B4-BE49-F238E27FC236}">
                <a16:creationId xmlns:a16="http://schemas.microsoft.com/office/drawing/2014/main" id="{4955A8B0-65EC-48F7-B201-0B789B646B3D}"/>
              </a:ext>
            </a:extLst>
          </p:cNvPr>
          <p:cNvGrpSpPr/>
          <p:nvPr/>
        </p:nvGrpSpPr>
        <p:grpSpPr>
          <a:xfrm>
            <a:off x="1802296" y="172374"/>
            <a:ext cx="8236226" cy="1238885"/>
            <a:chOff x="0" y="0"/>
            <a:chExt cx="8229600" cy="1239012"/>
          </a:xfrm>
        </p:grpSpPr>
        <p:sp>
          <p:nvSpPr>
            <p:cNvPr id="3" name="Shape 5797">
              <a:extLst>
                <a:ext uri="{FF2B5EF4-FFF2-40B4-BE49-F238E27FC236}">
                  <a16:creationId xmlns:a16="http://schemas.microsoft.com/office/drawing/2014/main" id="{2C87C170-D712-41E1-B89D-BA148B2FAB77}"/>
                </a:ext>
              </a:extLst>
            </p:cNvPr>
            <p:cNvSpPr/>
            <p:nvPr/>
          </p:nvSpPr>
          <p:spPr>
            <a:xfrm>
              <a:off x="0" y="15240"/>
              <a:ext cx="8229600" cy="1223772"/>
            </a:xfrm>
            <a:custGeom>
              <a:avLst/>
              <a:gdLst/>
              <a:ahLst/>
              <a:cxnLst/>
              <a:rect l="0" t="0" r="0" b="0"/>
              <a:pathLst>
                <a:path w="8229600" h="1223772">
                  <a:moveTo>
                    <a:pt x="0" y="0"/>
                  </a:moveTo>
                  <a:lnTo>
                    <a:pt x="8229600" y="0"/>
                  </a:lnTo>
                  <a:lnTo>
                    <a:pt x="8229600" y="1223772"/>
                  </a:lnTo>
                  <a:lnTo>
                    <a:pt x="0" y="1223772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 sz="2400" b="1" dirty="0"/>
            </a:p>
          </p:txBody>
        </p:sp>
        <p:pic>
          <p:nvPicPr>
            <p:cNvPr id="4" name="Picture 264">
              <a:extLst>
                <a:ext uri="{FF2B5EF4-FFF2-40B4-BE49-F238E27FC236}">
                  <a16:creationId xmlns:a16="http://schemas.microsoft.com/office/drawing/2014/main" id="{6A2AEB10-F395-4AF2-AEA1-5EE4036461D5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209800" y="0"/>
              <a:ext cx="3790188" cy="1126236"/>
            </a:xfrm>
            <a:prstGeom prst="rect">
              <a:avLst/>
            </a:prstGeom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52E4A7FC-7F08-4200-9D92-FD4BBA5AF0FD}"/>
              </a:ext>
            </a:extLst>
          </p:cNvPr>
          <p:cNvSpPr/>
          <p:nvPr/>
        </p:nvSpPr>
        <p:spPr>
          <a:xfrm>
            <a:off x="3498574" y="1592075"/>
            <a:ext cx="838862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dirty="0">
                <a:solidFill>
                  <a:srgbClr val="FFFF00"/>
                </a:solidFill>
              </a:rPr>
              <a:t>Alcançar os lares de famílias não crentes ou desviadas da igreja com a mensagem da paz de Jesus Cristo em nossa Cidade, visando ganhar as pessoas para Jesus</a:t>
            </a:r>
          </a:p>
        </p:txBody>
      </p:sp>
      <p:pic>
        <p:nvPicPr>
          <p:cNvPr id="6" name="Picture 273">
            <a:extLst>
              <a:ext uri="{FF2B5EF4-FFF2-40B4-BE49-F238E27FC236}">
                <a16:creationId xmlns:a16="http://schemas.microsoft.com/office/drawing/2014/main" id="{1EF31706-74BD-41D6-BEE9-EE2D22DD89B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6505" y="2068995"/>
            <a:ext cx="3260036" cy="377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13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B8607EA-D926-4BC7-89BB-CB6FDEE5956F}"/>
              </a:ext>
            </a:extLst>
          </p:cNvPr>
          <p:cNvSpPr/>
          <p:nvPr/>
        </p:nvSpPr>
        <p:spPr>
          <a:xfrm>
            <a:off x="214617" y="1677780"/>
            <a:ext cx="1150288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Wingdings" panose="05000000000000000000" pitchFamily="2" charset="2"/>
              <a:buChar char="Ø"/>
            </a:pPr>
            <a:r>
              <a:rPr lang="pt-BR" sz="5400" b="1" dirty="0">
                <a:solidFill>
                  <a:schemeClr val="bg1"/>
                </a:solidFill>
              </a:rPr>
              <a:t>A Paz oferecida por Jesus, como base da nossa salvação. </a:t>
            </a:r>
          </a:p>
          <a:p>
            <a:pPr marL="857250" indent="-857250">
              <a:buFont typeface="Wingdings" panose="05000000000000000000" pitchFamily="2" charset="2"/>
              <a:buChar char="Ø"/>
            </a:pPr>
            <a:r>
              <a:rPr lang="pt-BR" sz="5400" b="1" dirty="0">
                <a:solidFill>
                  <a:schemeClr val="bg1"/>
                </a:solidFill>
              </a:rPr>
              <a:t>A vivência no Reino de Deus como ambiente para experimentar essa paz. </a:t>
            </a:r>
          </a:p>
          <a:p>
            <a:pPr marL="857250" indent="-857250">
              <a:buFont typeface="Wingdings" panose="05000000000000000000" pitchFamily="2" charset="2"/>
              <a:buChar char="Ø"/>
            </a:pPr>
            <a:r>
              <a:rPr lang="pt-BR" sz="5400" b="1" dirty="0">
                <a:solidFill>
                  <a:schemeClr val="bg1"/>
                </a:solidFill>
              </a:rPr>
              <a:t>A casa como celeiro da paz</a:t>
            </a:r>
          </a:p>
        </p:txBody>
      </p:sp>
      <p:grpSp>
        <p:nvGrpSpPr>
          <p:cNvPr id="3" name="Group 4739">
            <a:extLst>
              <a:ext uri="{FF2B5EF4-FFF2-40B4-BE49-F238E27FC236}">
                <a16:creationId xmlns:a16="http://schemas.microsoft.com/office/drawing/2014/main" id="{5A76DE8C-28ED-4E6F-808A-F450905C364F}"/>
              </a:ext>
            </a:extLst>
          </p:cNvPr>
          <p:cNvGrpSpPr/>
          <p:nvPr/>
        </p:nvGrpSpPr>
        <p:grpSpPr>
          <a:xfrm>
            <a:off x="1861929" y="251570"/>
            <a:ext cx="8229600" cy="1426210"/>
            <a:chOff x="0" y="0"/>
            <a:chExt cx="8229600" cy="1426464"/>
          </a:xfrm>
        </p:grpSpPr>
        <p:sp>
          <p:nvSpPr>
            <p:cNvPr id="4" name="Shape 5799">
              <a:extLst>
                <a:ext uri="{FF2B5EF4-FFF2-40B4-BE49-F238E27FC236}">
                  <a16:creationId xmlns:a16="http://schemas.microsoft.com/office/drawing/2014/main" id="{2E96B7FD-6794-4499-A24A-5876CCCA2C4C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5" name="Picture 285">
              <a:extLst>
                <a:ext uri="{FF2B5EF4-FFF2-40B4-BE49-F238E27FC236}">
                  <a16:creationId xmlns:a16="http://schemas.microsoft.com/office/drawing/2014/main" id="{88B37F1C-2205-4D20-BEBB-7CA88C2D0331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248156" y="286512"/>
              <a:ext cx="5711952" cy="9098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0964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8F8803C-9D41-4D12-87CF-2A3FE26CB591}"/>
              </a:ext>
            </a:extLst>
          </p:cNvPr>
          <p:cNvSpPr/>
          <p:nvPr/>
        </p:nvSpPr>
        <p:spPr>
          <a:xfrm>
            <a:off x="324678" y="1668622"/>
            <a:ext cx="115426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</a:rPr>
              <a:t>Encontrar famílias e  pessoas de nossa cidade, oferecendo lhes uma oportunidade para conhecer o príncipe da paz e desfrutar da paz que só Ele pode nos dar e consequentemente experimentar a salvação.</a:t>
            </a:r>
          </a:p>
        </p:txBody>
      </p:sp>
      <p:grpSp>
        <p:nvGrpSpPr>
          <p:cNvPr id="3" name="Group 4620">
            <a:extLst>
              <a:ext uri="{FF2B5EF4-FFF2-40B4-BE49-F238E27FC236}">
                <a16:creationId xmlns:a16="http://schemas.microsoft.com/office/drawing/2014/main" id="{5638389B-CE74-4F73-9197-364BD85E1385}"/>
              </a:ext>
            </a:extLst>
          </p:cNvPr>
          <p:cNvGrpSpPr/>
          <p:nvPr/>
        </p:nvGrpSpPr>
        <p:grpSpPr>
          <a:xfrm>
            <a:off x="1822174" y="105217"/>
            <a:ext cx="8229600" cy="1426210"/>
            <a:chOff x="0" y="0"/>
            <a:chExt cx="8229600" cy="1426464"/>
          </a:xfrm>
        </p:grpSpPr>
        <p:sp>
          <p:nvSpPr>
            <p:cNvPr id="4" name="Shape 5801">
              <a:extLst>
                <a:ext uri="{FF2B5EF4-FFF2-40B4-BE49-F238E27FC236}">
                  <a16:creationId xmlns:a16="http://schemas.microsoft.com/office/drawing/2014/main" id="{F4EC9FDC-042D-4AA2-B11C-A2F888B61C22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5" name="Picture 314">
              <a:extLst>
                <a:ext uri="{FF2B5EF4-FFF2-40B4-BE49-F238E27FC236}">
                  <a16:creationId xmlns:a16="http://schemas.microsoft.com/office/drawing/2014/main" id="{AAF12EF8-FDB9-48EC-94A7-C1A3148EF699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764792" y="27432"/>
              <a:ext cx="4730497" cy="11262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7927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A79F05F-EA32-4808-A867-E848CC9648F4}"/>
              </a:ext>
            </a:extLst>
          </p:cNvPr>
          <p:cNvSpPr/>
          <p:nvPr/>
        </p:nvSpPr>
        <p:spPr>
          <a:xfrm>
            <a:off x="389852" y="1804951"/>
            <a:ext cx="10544000" cy="1952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65430" lvl="0" fontAlgn="base">
              <a:lnSpc>
                <a:spcPct val="103000"/>
              </a:lnSpc>
              <a:spcAft>
                <a:spcPts val="4080"/>
              </a:spcAft>
              <a:buClr>
                <a:srgbClr val="FF0000"/>
              </a:buClr>
              <a:buSzPts val="2150"/>
            </a:pPr>
            <a:r>
              <a:rPr lang="pt-BR" sz="4000" b="1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Wingdings 3" panose="05040102010807070707" pitchFamily="18" charset="2"/>
              </a:rPr>
              <a:t>Organizar a igreja  em duplas de lideres para serem os </a:t>
            </a:r>
            <a:r>
              <a:rPr lang="pt-BR" sz="4000" b="1" dirty="0">
                <a:solidFill>
                  <a:srgbClr val="FFFF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Wingdings 3" panose="05040102010807070707" pitchFamily="18" charset="2"/>
              </a:rPr>
              <a:t>semeadores da paz </a:t>
            </a:r>
            <a:r>
              <a:rPr lang="pt-BR" sz="4000" b="1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Wingdings 3" panose="05040102010807070707" pitchFamily="18" charset="2"/>
              </a:rPr>
              <a:t>nas casas da cidade.</a:t>
            </a:r>
            <a:endParaRPr lang="pt-BR" sz="1600" u="none" strike="noStrike" dirty="0"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Wingdings 3" panose="05040102010807070707" pitchFamily="18" charset="2"/>
              <a:ea typeface="Wingdings 3" panose="05040102010807070707" pitchFamily="18" charset="2"/>
              <a:cs typeface="Wingdings 3" panose="05040102010807070707" pitchFamily="18" charset="2"/>
            </a:endParaRPr>
          </a:p>
        </p:txBody>
      </p:sp>
      <p:grpSp>
        <p:nvGrpSpPr>
          <p:cNvPr id="3" name="Group 5000">
            <a:extLst>
              <a:ext uri="{FF2B5EF4-FFF2-40B4-BE49-F238E27FC236}">
                <a16:creationId xmlns:a16="http://schemas.microsoft.com/office/drawing/2014/main" id="{C81FDCDF-8C3B-45FE-8085-369A2EE36197}"/>
              </a:ext>
            </a:extLst>
          </p:cNvPr>
          <p:cNvGrpSpPr/>
          <p:nvPr/>
        </p:nvGrpSpPr>
        <p:grpSpPr>
          <a:xfrm>
            <a:off x="658429" y="188595"/>
            <a:ext cx="10478144" cy="1426210"/>
            <a:chOff x="0" y="0"/>
            <a:chExt cx="8229600" cy="1426464"/>
          </a:xfrm>
        </p:grpSpPr>
        <p:sp>
          <p:nvSpPr>
            <p:cNvPr id="4" name="Shape 5803">
              <a:extLst>
                <a:ext uri="{FF2B5EF4-FFF2-40B4-BE49-F238E27FC236}">
                  <a16:creationId xmlns:a16="http://schemas.microsoft.com/office/drawing/2014/main" id="{9E96F845-671A-4397-A640-6E3292872F84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5" name="Picture 342">
              <a:extLst>
                <a:ext uri="{FF2B5EF4-FFF2-40B4-BE49-F238E27FC236}">
                  <a16:creationId xmlns:a16="http://schemas.microsoft.com/office/drawing/2014/main" id="{6BA65E93-9296-43D2-B91D-535F77C4EBEE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08076" y="24384"/>
              <a:ext cx="7066789" cy="1028700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BB6CC90B-1213-45DF-8271-FDA25C67D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069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C6A945-335B-43E4-9251-DA8108064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694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E85205-85DD-44E2-909F-A597A3CD7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77" y="3967369"/>
            <a:ext cx="11629871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Conseguir a permissão e acolhida das pessoas que liberam os lares delas  para  fazermos 7 encontros semanais oferecendo a </a:t>
            </a:r>
            <a:r>
              <a:rPr kumimoji="0" lang="pt-BR" altLang="pt-BR" sz="4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paz de Jesus</a:t>
            </a:r>
            <a:r>
              <a:rPr kumimoji="0" lang="pt-BR" altLang="pt-BR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 todos nessas Casas.</a:t>
            </a:r>
            <a:endParaRPr kumimoji="0" lang="pt-BR" altLang="pt-BR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909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510">
            <a:extLst>
              <a:ext uri="{FF2B5EF4-FFF2-40B4-BE49-F238E27FC236}">
                <a16:creationId xmlns:a16="http://schemas.microsoft.com/office/drawing/2014/main" id="{3658A124-0F79-446A-8A52-FEDAA5DE6062}"/>
              </a:ext>
            </a:extLst>
          </p:cNvPr>
          <p:cNvGrpSpPr/>
          <p:nvPr/>
        </p:nvGrpSpPr>
        <p:grpSpPr>
          <a:xfrm>
            <a:off x="1187712" y="128904"/>
            <a:ext cx="8855545" cy="1426210"/>
            <a:chOff x="-583422" y="-1405225"/>
            <a:chExt cx="8229600" cy="1426464"/>
          </a:xfrm>
        </p:grpSpPr>
        <p:sp>
          <p:nvSpPr>
            <p:cNvPr id="3" name="Shape 5805">
              <a:extLst>
                <a:ext uri="{FF2B5EF4-FFF2-40B4-BE49-F238E27FC236}">
                  <a16:creationId xmlns:a16="http://schemas.microsoft.com/office/drawing/2014/main" id="{CD91AA72-F19D-484E-953C-273DFA5A034D}"/>
                </a:ext>
              </a:extLst>
            </p:cNvPr>
            <p:cNvSpPr/>
            <p:nvPr/>
          </p:nvSpPr>
          <p:spPr>
            <a:xfrm>
              <a:off x="-583422" y="-1405225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4" name="Picture 371">
              <a:extLst>
                <a:ext uri="{FF2B5EF4-FFF2-40B4-BE49-F238E27FC236}">
                  <a16:creationId xmlns:a16="http://schemas.microsoft.com/office/drawing/2014/main" id="{34F7C233-44FD-4A8A-B7F8-1D5FA07A078C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326388" y="-1253368"/>
              <a:ext cx="4786885" cy="1088136"/>
            </a:xfrm>
            <a:prstGeom prst="rect">
              <a:avLst/>
            </a:prstGeom>
          </p:spPr>
        </p:pic>
      </p:grpSp>
      <p:pic>
        <p:nvPicPr>
          <p:cNvPr id="8193" name="Picture 373">
            <a:extLst>
              <a:ext uri="{FF2B5EF4-FFF2-40B4-BE49-F238E27FC236}">
                <a16:creationId xmlns:a16="http://schemas.microsoft.com/office/drawing/2014/main" id="{145EE700-924A-423F-8A33-315C1DACD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987" y="2388757"/>
            <a:ext cx="2986013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69F8EAAB-FE53-4EB8-913A-0215075E9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18" y="1834759"/>
            <a:ext cx="856233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85800" marR="0" lvl="0" indent="-685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4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Ganhar vidas para Jesus, 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BC32E2-1F76-4E3F-95B3-34AB4322F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8339" y="1406326"/>
            <a:ext cx="13119326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C7ACECC-A8F4-45FC-B9B5-D03796E70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124" y="3017192"/>
            <a:ext cx="865822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4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expandindo o Reino de Deus.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pt-BR" altLang="pt-BR" sz="4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promover o crescimento da igreja.</a:t>
            </a:r>
            <a:endParaRPr kumimoji="0" lang="pt-BR" altLang="pt-BR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950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C732658-9199-4B46-9F33-DD948185FB2E}"/>
              </a:ext>
            </a:extLst>
          </p:cNvPr>
          <p:cNvSpPr/>
          <p:nvPr/>
        </p:nvSpPr>
        <p:spPr>
          <a:xfrm>
            <a:off x="179695" y="-64264"/>
            <a:ext cx="11832609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800" b="1" dirty="0">
                <a:solidFill>
                  <a:srgbClr val="FFFF00"/>
                </a:solidFill>
              </a:rPr>
              <a:t>Metas</a:t>
            </a:r>
            <a:r>
              <a:rPr lang="pt-BR" sz="4800" dirty="0">
                <a:solidFill>
                  <a:srgbClr val="FFFF00"/>
                </a:solidFill>
              </a:rPr>
              <a:t> </a:t>
            </a:r>
          </a:p>
          <a:p>
            <a:pPr marL="857250" indent="-857250">
              <a:buFont typeface="Wingdings" panose="05000000000000000000" pitchFamily="2" charset="2"/>
              <a:buChar char="Ø"/>
            </a:pPr>
            <a:r>
              <a:rPr lang="pt-BR" sz="5800" b="1" dirty="0">
                <a:solidFill>
                  <a:schemeClr val="bg1"/>
                </a:solidFill>
              </a:rPr>
              <a:t>Alcançar uma família por cada lar com a mensagem da Paz Salvadora de Cristo;  estender nossa mensagem aos seus amigos, vizinhos e parentes Levando o máximo para Cristo Jesus</a:t>
            </a:r>
          </a:p>
        </p:txBody>
      </p:sp>
    </p:spTree>
    <p:extLst>
      <p:ext uri="{BB962C8B-B14F-4D97-AF65-F5344CB8AC3E}">
        <p14:creationId xmlns:p14="http://schemas.microsoft.com/office/powerpoint/2010/main" val="2054337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A1DE972-18A8-47D2-83B2-5881C0A5E3B6}"/>
              </a:ext>
            </a:extLst>
          </p:cNvPr>
          <p:cNvSpPr/>
          <p:nvPr/>
        </p:nvSpPr>
        <p:spPr>
          <a:xfrm>
            <a:off x="185531" y="1578025"/>
            <a:ext cx="109728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3200" b="1" dirty="0">
                <a:solidFill>
                  <a:srgbClr val="FFFF00"/>
                </a:solidFill>
              </a:rPr>
              <a:t>Esse Projeto dará melhores resultados com o envolvimento da maioria dos membros da Igreja e a participação de toda a liderança construída nela.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3600" b="1" dirty="0">
                <a:solidFill>
                  <a:srgbClr val="FFFF00"/>
                </a:solidFill>
              </a:rPr>
              <a:t>O foco tem que ser somente ela nesse período..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3600" b="1" dirty="0">
                <a:solidFill>
                  <a:schemeClr val="bg1"/>
                </a:solidFill>
              </a:rPr>
              <a:t> </a:t>
            </a:r>
            <a:r>
              <a:rPr lang="pt-BR" sz="4000" b="1" dirty="0">
                <a:solidFill>
                  <a:schemeClr val="bg1"/>
                </a:solidFill>
              </a:rPr>
              <a:t>O coração tem que ser posto nessa visão.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3200" b="1" dirty="0">
                <a:solidFill>
                  <a:srgbClr val="FFFF00"/>
                </a:solidFill>
              </a:rPr>
              <a:t>  O celeiro de ação deve Ser os pequenos Grupos da igreja: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3200" b="1" dirty="0">
                <a:solidFill>
                  <a:srgbClr val="FFFF00"/>
                </a:solidFill>
              </a:rPr>
              <a:t>As células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3200" b="1" dirty="0">
                <a:solidFill>
                  <a:srgbClr val="FFFF00"/>
                </a:solidFill>
              </a:rPr>
              <a:t>os Ministérios 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3200" b="1" dirty="0">
                <a:solidFill>
                  <a:srgbClr val="FFFF00"/>
                </a:solidFill>
              </a:rPr>
              <a:t>os grupos societários.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4000" b="1" dirty="0">
                <a:solidFill>
                  <a:schemeClr val="bg1"/>
                </a:solidFill>
              </a:rPr>
              <a:t>Ninguém deve ficar de fora.! </a:t>
            </a:r>
          </a:p>
        </p:txBody>
      </p:sp>
      <p:grpSp>
        <p:nvGrpSpPr>
          <p:cNvPr id="3" name="Group 5096">
            <a:extLst>
              <a:ext uri="{FF2B5EF4-FFF2-40B4-BE49-F238E27FC236}">
                <a16:creationId xmlns:a16="http://schemas.microsoft.com/office/drawing/2014/main" id="{E01F6F4E-DCBF-418A-9316-F509AC8F7C7A}"/>
              </a:ext>
            </a:extLst>
          </p:cNvPr>
          <p:cNvGrpSpPr/>
          <p:nvPr/>
        </p:nvGrpSpPr>
        <p:grpSpPr>
          <a:xfrm>
            <a:off x="1808921" y="0"/>
            <a:ext cx="8229600" cy="1426210"/>
            <a:chOff x="0" y="0"/>
            <a:chExt cx="8229600" cy="1426464"/>
          </a:xfrm>
        </p:grpSpPr>
        <p:sp>
          <p:nvSpPr>
            <p:cNvPr id="4" name="Shape 5819">
              <a:extLst>
                <a:ext uri="{FF2B5EF4-FFF2-40B4-BE49-F238E27FC236}">
                  <a16:creationId xmlns:a16="http://schemas.microsoft.com/office/drawing/2014/main" id="{68FD2197-054C-49BE-99F8-F45BF46DEF49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5" name="Picture 456">
              <a:extLst>
                <a:ext uri="{FF2B5EF4-FFF2-40B4-BE49-F238E27FC236}">
                  <a16:creationId xmlns:a16="http://schemas.microsoft.com/office/drawing/2014/main" id="{DFC862B7-C62D-4D3A-ABFE-7F222B071DFC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28828" y="310896"/>
              <a:ext cx="7184136" cy="8549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9830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045EED9-C213-45CE-A45A-CC9C71D0FFF4}"/>
              </a:ext>
            </a:extLst>
          </p:cNvPr>
          <p:cNvSpPr/>
          <p:nvPr/>
        </p:nvSpPr>
        <p:spPr>
          <a:xfrm>
            <a:off x="0" y="1712751"/>
            <a:ext cx="963432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4200" b="1" dirty="0">
                <a:solidFill>
                  <a:schemeClr val="bg1"/>
                </a:solidFill>
              </a:rPr>
              <a:t>Aqui vamos conhecer os critérios para formação das duplas que serão os agentes da paz.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4200" b="1" dirty="0">
                <a:solidFill>
                  <a:schemeClr val="bg1"/>
                </a:solidFill>
              </a:rPr>
              <a:t> Também conheceremos os critérios para escolha e fixação das Casas de paz e a definição de outros critérios de abordagem dentro dessa campanha.</a:t>
            </a:r>
          </a:p>
        </p:txBody>
      </p:sp>
      <p:grpSp>
        <p:nvGrpSpPr>
          <p:cNvPr id="3" name="Group 5247">
            <a:extLst>
              <a:ext uri="{FF2B5EF4-FFF2-40B4-BE49-F238E27FC236}">
                <a16:creationId xmlns:a16="http://schemas.microsoft.com/office/drawing/2014/main" id="{3BF7E429-6610-4A9D-B4FA-C3CFE2CAAF13}"/>
              </a:ext>
            </a:extLst>
          </p:cNvPr>
          <p:cNvGrpSpPr/>
          <p:nvPr/>
        </p:nvGrpSpPr>
        <p:grpSpPr>
          <a:xfrm>
            <a:off x="1742661" y="105217"/>
            <a:ext cx="8229600" cy="1426210"/>
            <a:chOff x="0" y="0"/>
            <a:chExt cx="8229600" cy="1426464"/>
          </a:xfrm>
        </p:grpSpPr>
        <p:sp>
          <p:nvSpPr>
            <p:cNvPr id="4" name="Shape 5821">
              <a:extLst>
                <a:ext uri="{FF2B5EF4-FFF2-40B4-BE49-F238E27FC236}">
                  <a16:creationId xmlns:a16="http://schemas.microsoft.com/office/drawing/2014/main" id="{112A9593-1635-4511-BFFD-1DC37B983352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5" name="Picture 491">
              <a:extLst>
                <a:ext uri="{FF2B5EF4-FFF2-40B4-BE49-F238E27FC236}">
                  <a16:creationId xmlns:a16="http://schemas.microsoft.com/office/drawing/2014/main" id="{81410175-B255-4972-A502-FA3516974DB2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6052" y="181356"/>
              <a:ext cx="7402069" cy="958596"/>
            </a:xfrm>
            <a:prstGeom prst="rect">
              <a:avLst/>
            </a:prstGeom>
          </p:spPr>
        </p:pic>
      </p:grpSp>
      <p:pic>
        <p:nvPicPr>
          <p:cNvPr id="6" name="Picture 502">
            <a:extLst>
              <a:ext uri="{FF2B5EF4-FFF2-40B4-BE49-F238E27FC236}">
                <a16:creationId xmlns:a16="http://schemas.microsoft.com/office/drawing/2014/main" id="{CAAB48C7-4508-4041-B9E4-8DEE1B292A5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560782" y="2203081"/>
            <a:ext cx="2626995" cy="336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83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308">
            <a:extLst>
              <a:ext uri="{FF2B5EF4-FFF2-40B4-BE49-F238E27FC236}">
                <a16:creationId xmlns:a16="http://schemas.microsoft.com/office/drawing/2014/main" id="{08765F96-C097-4FA5-A3C9-40D469808B34}"/>
              </a:ext>
            </a:extLst>
          </p:cNvPr>
          <p:cNvGrpSpPr/>
          <p:nvPr/>
        </p:nvGrpSpPr>
        <p:grpSpPr>
          <a:xfrm>
            <a:off x="1232452" y="1"/>
            <a:ext cx="9422296" cy="1232452"/>
            <a:chOff x="0" y="0"/>
            <a:chExt cx="8229600" cy="1728216"/>
          </a:xfrm>
        </p:grpSpPr>
        <p:sp>
          <p:nvSpPr>
            <p:cNvPr id="3" name="Shape 5823">
              <a:extLst>
                <a:ext uri="{FF2B5EF4-FFF2-40B4-BE49-F238E27FC236}">
                  <a16:creationId xmlns:a16="http://schemas.microsoft.com/office/drawing/2014/main" id="{EE379769-806B-4BCE-B82E-3EE87FAB6CE5}"/>
                </a:ext>
              </a:extLst>
            </p:cNvPr>
            <p:cNvSpPr/>
            <p:nvPr/>
          </p:nvSpPr>
          <p:spPr>
            <a:xfrm>
              <a:off x="0" y="0"/>
              <a:ext cx="8229600" cy="1728216"/>
            </a:xfrm>
            <a:custGeom>
              <a:avLst/>
              <a:gdLst/>
              <a:ahLst/>
              <a:cxnLst/>
              <a:rect l="0" t="0" r="0" b="0"/>
              <a:pathLst>
                <a:path w="8229600" h="1728216">
                  <a:moveTo>
                    <a:pt x="0" y="0"/>
                  </a:moveTo>
                  <a:lnTo>
                    <a:pt x="8229600" y="0"/>
                  </a:lnTo>
                  <a:lnTo>
                    <a:pt x="8229600" y="1728216"/>
                  </a:lnTo>
                  <a:lnTo>
                    <a:pt x="0" y="1728216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4" name="Picture 514">
              <a:extLst>
                <a:ext uri="{FF2B5EF4-FFF2-40B4-BE49-F238E27FC236}">
                  <a16:creationId xmlns:a16="http://schemas.microsoft.com/office/drawing/2014/main" id="{B053AD07-3856-4AF1-9519-BB584F671103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4152" y="461772"/>
              <a:ext cx="7322820" cy="725424"/>
            </a:xfrm>
            <a:prstGeom prst="rect">
              <a:avLst/>
            </a:prstGeom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6DAF76B6-DD33-4414-8B7A-CA4C6FD3B7BB}"/>
              </a:ext>
            </a:extLst>
          </p:cNvPr>
          <p:cNvSpPr/>
          <p:nvPr/>
        </p:nvSpPr>
        <p:spPr>
          <a:xfrm>
            <a:off x="33130" y="1232453"/>
            <a:ext cx="11820939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200" dirty="0">
                <a:solidFill>
                  <a:schemeClr val="bg1"/>
                </a:solidFill>
              </a:rPr>
              <a:t> </a:t>
            </a:r>
            <a:r>
              <a:rPr lang="pt-BR" sz="3600" b="1" dirty="0">
                <a:solidFill>
                  <a:schemeClr val="bg1"/>
                </a:solidFill>
              </a:rPr>
              <a:t>Que sejam pessoas com compromisso assumidos com Jesus e seu reino;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600" b="1" dirty="0">
                <a:solidFill>
                  <a:schemeClr val="bg1"/>
                </a:solidFill>
              </a:rPr>
              <a:t> Que sejam membros da igreja;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600" b="1" dirty="0">
                <a:solidFill>
                  <a:schemeClr val="bg1"/>
                </a:solidFill>
              </a:rPr>
              <a:t>  Os novos convertidos que tenham demonstrado conversão verdadeira e firmeza na fé, mesmo em preparo para o batismo, podem ir como auxiliares dos líderes dos lares de paz;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600" b="1" dirty="0">
                <a:solidFill>
                  <a:schemeClr val="bg1"/>
                </a:solidFill>
              </a:rPr>
              <a:t>  Não necessitamos de experiência em liderança; mas pessoas apaixonadas que se importam com a salvação de outras.</a:t>
            </a:r>
          </a:p>
          <a:p>
            <a:endParaRPr lang="pt-BR" sz="3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583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053">
            <a:extLst>
              <a:ext uri="{FF2B5EF4-FFF2-40B4-BE49-F238E27FC236}">
                <a16:creationId xmlns:a16="http://schemas.microsoft.com/office/drawing/2014/main" id="{9755B6FB-2D4E-4CD9-9E36-E61607A8C675}"/>
              </a:ext>
            </a:extLst>
          </p:cNvPr>
          <p:cNvGrpSpPr/>
          <p:nvPr/>
        </p:nvGrpSpPr>
        <p:grpSpPr>
          <a:xfrm>
            <a:off x="1981200" y="0"/>
            <a:ext cx="8229600" cy="1426210"/>
            <a:chOff x="0" y="0"/>
            <a:chExt cx="8229600" cy="1426464"/>
          </a:xfrm>
        </p:grpSpPr>
        <p:sp>
          <p:nvSpPr>
            <p:cNvPr id="3" name="Shape 5825">
              <a:extLst>
                <a:ext uri="{FF2B5EF4-FFF2-40B4-BE49-F238E27FC236}">
                  <a16:creationId xmlns:a16="http://schemas.microsoft.com/office/drawing/2014/main" id="{279B78AD-B4A0-401E-B1B1-1E7456824B2D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4" name="Picture 541">
              <a:extLst>
                <a:ext uri="{FF2B5EF4-FFF2-40B4-BE49-F238E27FC236}">
                  <a16:creationId xmlns:a16="http://schemas.microsoft.com/office/drawing/2014/main" id="{3FF3A145-81E7-42DD-BAA8-0BBD3F85B17C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01752" y="184404"/>
              <a:ext cx="7612381" cy="900684"/>
            </a:xfrm>
            <a:prstGeom prst="rect">
              <a:avLst/>
            </a:prstGeom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D6212E77-8693-433F-80B7-7FAD4B8D60BB}"/>
              </a:ext>
            </a:extLst>
          </p:cNvPr>
          <p:cNvSpPr/>
          <p:nvPr/>
        </p:nvSpPr>
        <p:spPr>
          <a:xfrm>
            <a:off x="132522" y="1433278"/>
            <a:ext cx="116619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600" b="1" dirty="0">
                <a:solidFill>
                  <a:schemeClr val="bg1"/>
                </a:solidFill>
              </a:rPr>
              <a:t>Cada dupla formada fará uma lista de vizinhos que pretendam abordar e vai orar permanentemente por essas famílias;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3600" b="1" dirty="0">
                <a:solidFill>
                  <a:schemeClr val="bg1"/>
                </a:solidFill>
              </a:rPr>
              <a:t>Usar uma abordagem missionária chegar para alguém e perguntar: “ </a:t>
            </a:r>
            <a:r>
              <a:rPr lang="pt-BR" sz="3600" b="1" dirty="0">
                <a:solidFill>
                  <a:srgbClr val="FFFF00"/>
                </a:solidFill>
              </a:rPr>
              <a:t>Há alguma coisa tirando a paz da sua vida e de sua família?”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3600" b="1" dirty="0">
                <a:solidFill>
                  <a:schemeClr val="bg1"/>
                </a:solidFill>
              </a:rPr>
              <a:t>  Caso a pessoa responda compartilhando algum problema, ofereça a ela o seguinte: “ </a:t>
            </a:r>
            <a:r>
              <a:rPr lang="pt-BR" sz="3600" b="1" dirty="0">
                <a:solidFill>
                  <a:srgbClr val="FFFF00"/>
                </a:solidFill>
              </a:rPr>
              <a:t>você aceitaria abrir sua casa, para junto buscarmos a paz de Deus no seu lar</a:t>
            </a:r>
            <a:endParaRPr lang="pt-BR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931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171">
            <a:extLst>
              <a:ext uri="{FF2B5EF4-FFF2-40B4-BE49-F238E27FC236}">
                <a16:creationId xmlns:a16="http://schemas.microsoft.com/office/drawing/2014/main" id="{459096EC-81D7-4EEA-97FB-476AE1D82849}"/>
              </a:ext>
            </a:extLst>
          </p:cNvPr>
          <p:cNvGrpSpPr/>
          <p:nvPr/>
        </p:nvGrpSpPr>
        <p:grpSpPr>
          <a:xfrm>
            <a:off x="2166731" y="0"/>
            <a:ext cx="8229600" cy="1258957"/>
            <a:chOff x="0" y="0"/>
            <a:chExt cx="8229600" cy="1426464"/>
          </a:xfrm>
        </p:grpSpPr>
        <p:sp>
          <p:nvSpPr>
            <p:cNvPr id="3" name="Shape 5827">
              <a:extLst>
                <a:ext uri="{FF2B5EF4-FFF2-40B4-BE49-F238E27FC236}">
                  <a16:creationId xmlns:a16="http://schemas.microsoft.com/office/drawing/2014/main" id="{5FA6BFB8-37D7-4989-B95D-2EFEBF2D76D4}"/>
                </a:ext>
              </a:extLst>
            </p:cNvPr>
            <p:cNvSpPr/>
            <p:nvPr/>
          </p:nvSpPr>
          <p:spPr>
            <a:xfrm>
              <a:off x="0" y="0"/>
              <a:ext cx="8229600" cy="1426464"/>
            </a:xfrm>
            <a:custGeom>
              <a:avLst/>
              <a:gdLst/>
              <a:ahLst/>
              <a:cxnLst/>
              <a:rect l="0" t="0" r="0" b="0"/>
              <a:pathLst>
                <a:path w="8229600" h="1426464">
                  <a:moveTo>
                    <a:pt x="0" y="0"/>
                  </a:moveTo>
                  <a:lnTo>
                    <a:pt x="8229600" y="0"/>
                  </a:lnTo>
                  <a:lnTo>
                    <a:pt x="8229600" y="1426464"/>
                  </a:lnTo>
                  <a:lnTo>
                    <a:pt x="0" y="142646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4" name="Picture 570">
              <a:extLst>
                <a:ext uri="{FF2B5EF4-FFF2-40B4-BE49-F238E27FC236}">
                  <a16:creationId xmlns:a16="http://schemas.microsoft.com/office/drawing/2014/main" id="{BE993A1A-C477-49F2-9D94-57062E5BFAC3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48996" y="367284"/>
              <a:ext cx="7534657" cy="624840"/>
            </a:xfrm>
            <a:prstGeom prst="rect">
              <a:avLst/>
            </a:prstGeom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44D7034D-D845-413B-AB01-19B246BBA4AB}"/>
              </a:ext>
            </a:extLst>
          </p:cNvPr>
          <p:cNvSpPr/>
          <p:nvPr/>
        </p:nvSpPr>
        <p:spPr>
          <a:xfrm>
            <a:off x="205408" y="1258957"/>
            <a:ext cx="1178118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600" b="1" dirty="0">
                <a:solidFill>
                  <a:srgbClr val="FFFF00"/>
                </a:solidFill>
              </a:rPr>
              <a:t>Consagração da Casas de paz: </a:t>
            </a:r>
            <a:r>
              <a:rPr lang="pt-BR" sz="3600" b="1" dirty="0">
                <a:solidFill>
                  <a:schemeClr val="bg1"/>
                </a:solidFill>
              </a:rPr>
              <a:t>Vencido a etapa da permissão do chefe do lar para os 7 encontros semanais da campanha “ Casas de Paz”, a dupla marca o 1º dia e hora para consagração desse lar a Deus.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600" b="1" dirty="0">
                <a:solidFill>
                  <a:schemeClr val="bg1"/>
                </a:solidFill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600" b="1" dirty="0">
                <a:solidFill>
                  <a:schemeClr val="bg1"/>
                </a:solidFill>
              </a:rPr>
              <a:t> Os agentes da paz [semeadores da paz] devem orar e se consagrar a cada semana. Estudar bem a sua ministração. </a:t>
            </a:r>
          </a:p>
          <a:p>
            <a:r>
              <a:rPr lang="pt-BR" sz="3600" b="1" dirty="0">
                <a:solidFill>
                  <a:schemeClr val="bg1"/>
                </a:solidFill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600" b="1" dirty="0">
                <a:solidFill>
                  <a:srgbClr val="FFFF00"/>
                </a:solidFill>
              </a:rPr>
              <a:t>Não pode transformar o encontro em culto na casa da</a:t>
            </a:r>
          </a:p>
          <a:p>
            <a:r>
              <a:rPr lang="pt-BR" sz="3600" b="1" dirty="0">
                <a:solidFill>
                  <a:srgbClr val="FFFF00"/>
                </a:solidFill>
              </a:rPr>
              <a:t> pessoa</a:t>
            </a:r>
          </a:p>
        </p:txBody>
      </p:sp>
    </p:spTree>
    <p:extLst>
      <p:ext uri="{BB962C8B-B14F-4D97-AF65-F5344CB8AC3E}">
        <p14:creationId xmlns:p14="http://schemas.microsoft.com/office/powerpoint/2010/main" val="1606729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5829">
            <a:extLst>
              <a:ext uri="{FF2B5EF4-FFF2-40B4-BE49-F238E27FC236}">
                <a16:creationId xmlns:a16="http://schemas.microsoft.com/office/drawing/2014/main" id="{ACC651CB-DD5F-4021-B2BB-D9F0637E87EE}"/>
              </a:ext>
            </a:extLst>
          </p:cNvPr>
          <p:cNvSpPr/>
          <p:nvPr/>
        </p:nvSpPr>
        <p:spPr>
          <a:xfrm>
            <a:off x="1769165" y="0"/>
            <a:ext cx="8229600" cy="1426210"/>
          </a:xfrm>
          <a:custGeom>
            <a:avLst/>
            <a:gdLst/>
            <a:ahLst/>
            <a:cxnLst/>
            <a:rect l="0" t="0" r="0" b="0"/>
            <a:pathLst>
              <a:path w="8229600" h="1426464">
                <a:moveTo>
                  <a:pt x="0" y="0"/>
                </a:moveTo>
                <a:lnTo>
                  <a:pt x="8229600" y="0"/>
                </a:lnTo>
                <a:lnTo>
                  <a:pt x="8229600" y="1426464"/>
                </a:lnTo>
                <a:lnTo>
                  <a:pt x="0" y="1426464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00FF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DF78842-7B76-42D0-AAEF-7E5BD7CC9B52}"/>
              </a:ext>
            </a:extLst>
          </p:cNvPr>
          <p:cNvSpPr/>
          <p:nvPr/>
        </p:nvSpPr>
        <p:spPr>
          <a:xfrm>
            <a:off x="205409" y="1598489"/>
            <a:ext cx="1178118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800" b="1" dirty="0">
                <a:solidFill>
                  <a:srgbClr val="FFC000"/>
                </a:solidFill>
              </a:rPr>
              <a:t>O encontro só deve durar 45 minutos no máximo: não insista em quebrar essa regra.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800" b="1" dirty="0">
                <a:solidFill>
                  <a:schemeClr val="bg1"/>
                </a:solidFill>
              </a:rPr>
              <a:t> Não há lanche no final.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800" b="1" dirty="0">
                <a:solidFill>
                  <a:srgbClr val="FFC000"/>
                </a:solidFill>
              </a:rPr>
              <a:t>  Não toque sob-hipótese alguma na religião da casa: não entre em discussão doutrinária. Educadamente fique só na meditação do dia.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800" b="1" dirty="0">
                <a:solidFill>
                  <a:schemeClr val="bg1"/>
                </a:solidFill>
              </a:rPr>
              <a:t> Não force a decisão da pessoa: conduza naturalmente.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3800" b="1" dirty="0">
                <a:solidFill>
                  <a:srgbClr val="FFC000"/>
                </a:solidFill>
              </a:rPr>
              <a:t>A reunião deve ser intensa, informal e objetiva</a:t>
            </a:r>
          </a:p>
        </p:txBody>
      </p:sp>
      <p:pic>
        <p:nvPicPr>
          <p:cNvPr id="3" name="Picture 605">
            <a:extLst>
              <a:ext uri="{FF2B5EF4-FFF2-40B4-BE49-F238E27FC236}">
                <a16:creationId xmlns:a16="http://schemas.microsoft.com/office/drawing/2014/main" id="{1B072022-91A7-4DF7-B9F1-0E0A468255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116828" y="320689"/>
            <a:ext cx="7534275" cy="62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58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458">
            <a:extLst>
              <a:ext uri="{FF2B5EF4-FFF2-40B4-BE49-F238E27FC236}">
                <a16:creationId xmlns:a16="http://schemas.microsoft.com/office/drawing/2014/main" id="{A086B507-5B08-4897-A737-472DB2417052}"/>
              </a:ext>
            </a:extLst>
          </p:cNvPr>
          <p:cNvGrpSpPr/>
          <p:nvPr/>
        </p:nvGrpSpPr>
        <p:grpSpPr>
          <a:xfrm>
            <a:off x="1888435" y="0"/>
            <a:ext cx="8229600" cy="1424940"/>
            <a:chOff x="0" y="0"/>
            <a:chExt cx="8229600" cy="1424940"/>
          </a:xfrm>
        </p:grpSpPr>
        <p:sp>
          <p:nvSpPr>
            <p:cNvPr id="3" name="Shape 5831">
              <a:extLst>
                <a:ext uri="{FF2B5EF4-FFF2-40B4-BE49-F238E27FC236}">
                  <a16:creationId xmlns:a16="http://schemas.microsoft.com/office/drawing/2014/main" id="{1E2DDB7C-3CD2-4944-A39A-D29D10FCC1CC}"/>
                </a:ext>
              </a:extLst>
            </p:cNvPr>
            <p:cNvSpPr/>
            <p:nvPr/>
          </p:nvSpPr>
          <p:spPr>
            <a:xfrm>
              <a:off x="0" y="0"/>
              <a:ext cx="8229600" cy="1424940"/>
            </a:xfrm>
            <a:custGeom>
              <a:avLst/>
              <a:gdLst/>
              <a:ahLst/>
              <a:cxnLst/>
              <a:rect l="0" t="0" r="0" b="0"/>
              <a:pathLst>
                <a:path w="8229600" h="1424940">
                  <a:moveTo>
                    <a:pt x="0" y="0"/>
                  </a:moveTo>
                  <a:lnTo>
                    <a:pt x="8229600" y="0"/>
                  </a:lnTo>
                  <a:lnTo>
                    <a:pt x="8229600" y="1424940"/>
                  </a:lnTo>
                  <a:lnTo>
                    <a:pt x="0" y="142494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4" name="Picture 634">
              <a:extLst>
                <a:ext uri="{FF2B5EF4-FFF2-40B4-BE49-F238E27FC236}">
                  <a16:creationId xmlns:a16="http://schemas.microsoft.com/office/drawing/2014/main" id="{056D8791-AAC9-44C6-996A-D8F39545BEEB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87452" y="195072"/>
              <a:ext cx="7857744" cy="934212"/>
            </a:xfrm>
            <a:prstGeom prst="rect">
              <a:avLst/>
            </a:prstGeom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9541CD0C-D6A6-491A-B9E7-311F3B793608}"/>
              </a:ext>
            </a:extLst>
          </p:cNvPr>
          <p:cNvSpPr/>
          <p:nvPr/>
        </p:nvSpPr>
        <p:spPr>
          <a:xfrm>
            <a:off x="185530" y="1620012"/>
            <a:ext cx="118209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1ª MINISTRAÇÃO DE TREINAMENTO E MOTIVAÇÃO: </a:t>
            </a:r>
            <a:r>
              <a:rPr lang="pt-BR" sz="4000" dirty="0">
                <a:solidFill>
                  <a:srgbClr val="FFC000"/>
                </a:solidFill>
              </a:rPr>
              <a:t>Uma conquista de 2 em dois </a:t>
            </a:r>
          </a:p>
          <a:p>
            <a:r>
              <a:rPr lang="pt-BR" sz="4000" dirty="0">
                <a:solidFill>
                  <a:schemeClr val="bg1"/>
                </a:solidFill>
              </a:rPr>
              <a:t>2ª MINISTRAÇÃO DE TREINAMENTO E MOTIVAÇÃO: Em </a:t>
            </a:r>
            <a:r>
              <a:rPr lang="pt-BR" sz="4000" dirty="0">
                <a:solidFill>
                  <a:srgbClr val="FFC000"/>
                </a:solidFill>
              </a:rPr>
              <a:t>busca dos filhos da paz </a:t>
            </a:r>
          </a:p>
          <a:p>
            <a:r>
              <a:rPr lang="pt-BR" sz="4000" dirty="0">
                <a:solidFill>
                  <a:schemeClr val="bg1"/>
                </a:solidFill>
              </a:rPr>
              <a:t>3ª MINISTRAÇÃO DE TREINAMENTO E MOTIVAÇÃO: </a:t>
            </a:r>
            <a:r>
              <a:rPr lang="pt-BR" sz="4000" dirty="0">
                <a:solidFill>
                  <a:srgbClr val="FFC000"/>
                </a:solidFill>
              </a:rPr>
              <a:t>Uma base para o Reino de Deus </a:t>
            </a:r>
          </a:p>
          <a:p>
            <a:r>
              <a:rPr lang="pt-BR" sz="4000" dirty="0">
                <a:solidFill>
                  <a:schemeClr val="bg1"/>
                </a:solidFill>
              </a:rPr>
              <a:t>4ª MINISTRAÇÃO DE TREINAMENTO E MOTIVAÇÃO: A </a:t>
            </a:r>
            <a:r>
              <a:rPr lang="pt-BR" sz="4000" dirty="0">
                <a:solidFill>
                  <a:srgbClr val="FFC000"/>
                </a:solidFill>
              </a:rPr>
              <a:t>alegria de ser usado por Deus </a:t>
            </a:r>
          </a:p>
        </p:txBody>
      </p:sp>
    </p:spTree>
    <p:extLst>
      <p:ext uri="{BB962C8B-B14F-4D97-AF65-F5344CB8AC3E}">
        <p14:creationId xmlns:p14="http://schemas.microsoft.com/office/powerpoint/2010/main" val="1596504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arja vermelha - Lui Car Auto Center">
            <a:extLst>
              <a:ext uri="{FF2B5EF4-FFF2-40B4-BE49-F238E27FC236}">
                <a16:creationId xmlns:a16="http://schemas.microsoft.com/office/drawing/2014/main" id="{E63A6B5F-0CD3-4932-9B98-FE4D9791E32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657" y="85939"/>
            <a:ext cx="7580243" cy="1333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666">
            <a:extLst>
              <a:ext uri="{FF2B5EF4-FFF2-40B4-BE49-F238E27FC236}">
                <a16:creationId xmlns:a16="http://schemas.microsoft.com/office/drawing/2014/main" id="{BBF60934-5FFE-4194-B42D-E6AD3184624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941178" y="273192"/>
            <a:ext cx="7083552" cy="95859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BB042C8-3E72-4C3D-AB14-7B4366F2A9FC}"/>
              </a:ext>
            </a:extLst>
          </p:cNvPr>
          <p:cNvSpPr/>
          <p:nvPr/>
        </p:nvSpPr>
        <p:spPr>
          <a:xfrm>
            <a:off x="132522" y="1606296"/>
            <a:ext cx="875968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FC000"/>
                </a:solidFill>
              </a:rPr>
              <a:t>1° - SAUDAÇÃO E ACOLHIDA; </a:t>
            </a:r>
          </a:p>
          <a:p>
            <a:r>
              <a:rPr lang="pt-BR" sz="3600" b="1" dirty="0">
                <a:solidFill>
                  <a:srgbClr val="FFC000"/>
                </a:solidFill>
              </a:rPr>
              <a:t>2° - ORAÇÃO INICIAL;</a:t>
            </a:r>
          </a:p>
          <a:p>
            <a:r>
              <a:rPr lang="pt-BR" sz="3600" b="1" dirty="0">
                <a:solidFill>
                  <a:srgbClr val="FFC000"/>
                </a:solidFill>
              </a:rPr>
              <a:t> 3º - CHAVE TEMÁTICA; </a:t>
            </a:r>
          </a:p>
          <a:p>
            <a:r>
              <a:rPr lang="pt-BR" sz="3600" b="1" dirty="0">
                <a:solidFill>
                  <a:srgbClr val="FFC000"/>
                </a:solidFill>
              </a:rPr>
              <a:t>4° - LEITURA DO TEXTO DA SEMANA; </a:t>
            </a:r>
          </a:p>
          <a:p>
            <a:r>
              <a:rPr lang="pt-BR" sz="3600" b="1" dirty="0">
                <a:solidFill>
                  <a:srgbClr val="FFC000"/>
                </a:solidFill>
              </a:rPr>
              <a:t>5º - MINISTRAÇÃO DA SEMANA; </a:t>
            </a:r>
          </a:p>
          <a:p>
            <a:r>
              <a:rPr lang="pt-BR" sz="3600" b="1" dirty="0">
                <a:solidFill>
                  <a:srgbClr val="FFC000"/>
                </a:solidFill>
              </a:rPr>
              <a:t>6° - APLICAÇÃO; </a:t>
            </a:r>
          </a:p>
          <a:p>
            <a:r>
              <a:rPr lang="pt-BR" sz="3600" b="1" dirty="0">
                <a:solidFill>
                  <a:srgbClr val="FFC000"/>
                </a:solidFill>
              </a:rPr>
              <a:t>7° - APELO; </a:t>
            </a:r>
          </a:p>
          <a:p>
            <a:r>
              <a:rPr lang="pt-BR" sz="3600" b="1" dirty="0">
                <a:solidFill>
                  <a:srgbClr val="FFC000"/>
                </a:solidFill>
              </a:rPr>
              <a:t>8° - ORAÇÃO; </a:t>
            </a:r>
          </a:p>
          <a:p>
            <a:r>
              <a:rPr lang="pt-BR" sz="3600" b="1" dirty="0">
                <a:solidFill>
                  <a:srgbClr val="FFC000"/>
                </a:solidFill>
              </a:rPr>
              <a:t>9° - ENCERAMENTO.</a:t>
            </a:r>
            <a:r>
              <a:rPr lang="pt-BR" sz="3600" dirty="0"/>
              <a:t> </a:t>
            </a:r>
          </a:p>
        </p:txBody>
      </p:sp>
      <p:pic>
        <p:nvPicPr>
          <p:cNvPr id="6" name="Picture 663">
            <a:extLst>
              <a:ext uri="{FF2B5EF4-FFF2-40B4-BE49-F238E27FC236}">
                <a16:creationId xmlns:a16="http://schemas.microsoft.com/office/drawing/2014/main" id="{202316B9-1245-4810-B72C-864052C59FE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500730" y="1606295"/>
            <a:ext cx="4558748" cy="43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97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347">
            <a:extLst>
              <a:ext uri="{FF2B5EF4-FFF2-40B4-BE49-F238E27FC236}">
                <a16:creationId xmlns:a16="http://schemas.microsoft.com/office/drawing/2014/main" id="{CA80FCA9-84DE-4507-8179-1825E799ADB1}"/>
              </a:ext>
            </a:extLst>
          </p:cNvPr>
          <p:cNvGrpSpPr/>
          <p:nvPr/>
        </p:nvGrpSpPr>
        <p:grpSpPr>
          <a:xfrm>
            <a:off x="1875183" y="0"/>
            <a:ext cx="8229600" cy="1424940"/>
            <a:chOff x="0" y="0"/>
            <a:chExt cx="8229600" cy="1424940"/>
          </a:xfrm>
        </p:grpSpPr>
        <p:sp>
          <p:nvSpPr>
            <p:cNvPr id="3" name="Shape 5835">
              <a:extLst>
                <a:ext uri="{FF2B5EF4-FFF2-40B4-BE49-F238E27FC236}">
                  <a16:creationId xmlns:a16="http://schemas.microsoft.com/office/drawing/2014/main" id="{793CB6A2-0A47-41DF-9F2E-D3DE04032602}"/>
                </a:ext>
              </a:extLst>
            </p:cNvPr>
            <p:cNvSpPr/>
            <p:nvPr/>
          </p:nvSpPr>
          <p:spPr>
            <a:xfrm>
              <a:off x="0" y="0"/>
              <a:ext cx="8229600" cy="1424940"/>
            </a:xfrm>
            <a:custGeom>
              <a:avLst/>
              <a:gdLst/>
              <a:ahLst/>
              <a:cxnLst/>
              <a:rect l="0" t="0" r="0" b="0"/>
              <a:pathLst>
                <a:path w="8229600" h="1424940">
                  <a:moveTo>
                    <a:pt x="0" y="0"/>
                  </a:moveTo>
                  <a:lnTo>
                    <a:pt x="8229600" y="0"/>
                  </a:lnTo>
                  <a:lnTo>
                    <a:pt x="8229600" y="1424940"/>
                  </a:lnTo>
                  <a:lnTo>
                    <a:pt x="0" y="142494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4" name="Picture 718">
              <a:extLst>
                <a:ext uri="{FF2B5EF4-FFF2-40B4-BE49-F238E27FC236}">
                  <a16:creationId xmlns:a16="http://schemas.microsoft.com/office/drawing/2014/main" id="{7D67DED4-E062-45A3-B501-14F3AC182523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47472" y="124968"/>
              <a:ext cx="7499604" cy="1031748"/>
            </a:xfrm>
            <a:prstGeom prst="rect">
              <a:avLst/>
            </a:prstGeom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EF9D8280-FE03-441D-801F-43FC9B8D35E2}"/>
              </a:ext>
            </a:extLst>
          </p:cNvPr>
          <p:cNvSpPr/>
          <p:nvPr/>
        </p:nvSpPr>
        <p:spPr>
          <a:xfrm>
            <a:off x="132522" y="1696424"/>
            <a:ext cx="1176130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800" b="1" dirty="0">
                <a:solidFill>
                  <a:srgbClr val="FFC000"/>
                </a:solidFill>
              </a:rPr>
              <a:t>O Sucesso dessa campanha depende de três fatores primordiais:</a:t>
            </a:r>
          </a:p>
          <a:p>
            <a:r>
              <a:rPr lang="pt-BR" sz="3800" b="1" dirty="0">
                <a:solidFill>
                  <a:schemeClr val="bg1"/>
                </a:solidFill>
              </a:rPr>
              <a:t> 1° - FATOR: A maioria da igreja aceitar o desafio de realizá-la E, os que envolver Nela fazer isso com amor e paixão pelas vidas perdidas. E acima de tudo demonstrar Ter um desejo na alma de ganhar vidas para Jesus. </a:t>
            </a:r>
          </a:p>
          <a:p>
            <a:endParaRPr lang="pt-BR" sz="3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875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347">
            <a:extLst>
              <a:ext uri="{FF2B5EF4-FFF2-40B4-BE49-F238E27FC236}">
                <a16:creationId xmlns:a16="http://schemas.microsoft.com/office/drawing/2014/main" id="{B3B32FC4-33FA-44A4-8DE2-D81FA6FF69EA}"/>
              </a:ext>
            </a:extLst>
          </p:cNvPr>
          <p:cNvGrpSpPr/>
          <p:nvPr/>
        </p:nvGrpSpPr>
        <p:grpSpPr>
          <a:xfrm>
            <a:off x="1875182" y="238539"/>
            <a:ext cx="8229600" cy="1424940"/>
            <a:chOff x="0" y="0"/>
            <a:chExt cx="8229600" cy="1424940"/>
          </a:xfrm>
        </p:grpSpPr>
        <p:sp>
          <p:nvSpPr>
            <p:cNvPr id="3" name="Shape 5835">
              <a:extLst>
                <a:ext uri="{FF2B5EF4-FFF2-40B4-BE49-F238E27FC236}">
                  <a16:creationId xmlns:a16="http://schemas.microsoft.com/office/drawing/2014/main" id="{F27BB580-4B1F-48EC-A290-3721F0CC362C}"/>
                </a:ext>
              </a:extLst>
            </p:cNvPr>
            <p:cNvSpPr/>
            <p:nvPr/>
          </p:nvSpPr>
          <p:spPr>
            <a:xfrm>
              <a:off x="0" y="0"/>
              <a:ext cx="8229600" cy="1424940"/>
            </a:xfrm>
            <a:custGeom>
              <a:avLst/>
              <a:gdLst/>
              <a:ahLst/>
              <a:cxnLst/>
              <a:rect l="0" t="0" r="0" b="0"/>
              <a:pathLst>
                <a:path w="8229600" h="1424940">
                  <a:moveTo>
                    <a:pt x="0" y="0"/>
                  </a:moveTo>
                  <a:lnTo>
                    <a:pt x="8229600" y="0"/>
                  </a:lnTo>
                  <a:lnTo>
                    <a:pt x="8229600" y="1424940"/>
                  </a:lnTo>
                  <a:lnTo>
                    <a:pt x="0" y="142494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BR"/>
            </a:p>
          </p:txBody>
        </p:sp>
        <p:pic>
          <p:nvPicPr>
            <p:cNvPr id="4" name="Picture 718">
              <a:extLst>
                <a:ext uri="{FF2B5EF4-FFF2-40B4-BE49-F238E27FC236}">
                  <a16:creationId xmlns:a16="http://schemas.microsoft.com/office/drawing/2014/main" id="{991A9FBF-73AA-4926-B21B-93AB2DDE29AB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47472" y="124968"/>
              <a:ext cx="7499604" cy="1031748"/>
            </a:xfrm>
            <a:prstGeom prst="rect">
              <a:avLst/>
            </a:prstGeom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D61B71AB-3C86-4852-8128-17916F1EFE75}"/>
              </a:ext>
            </a:extLst>
          </p:cNvPr>
          <p:cNvSpPr/>
          <p:nvPr/>
        </p:nvSpPr>
        <p:spPr>
          <a:xfrm>
            <a:off x="133698" y="1900940"/>
            <a:ext cx="1171256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2° - FATOR: percepção da urgência do Senhor em alcançar o perdido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 3° - FATOR: Disposição para aprender e sacrificar o tempo e a vontade a Deus nesse serviço. Esse trabalho funciona em qualquer cidade brasileira, pois já foi aplicada em varias parte do Brasil. </a:t>
            </a: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993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86651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1152</Words>
  <Application>Microsoft Office PowerPoint</Application>
  <PresentationFormat>Widescreen</PresentationFormat>
  <Paragraphs>86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Wingdings 3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Reinildo</dc:creator>
  <cp:lastModifiedBy>Reinildo</cp:lastModifiedBy>
  <cp:revision>21</cp:revision>
  <dcterms:created xsi:type="dcterms:W3CDTF">2022-04-05T20:27:24Z</dcterms:created>
  <dcterms:modified xsi:type="dcterms:W3CDTF">2022-04-19T19:27:38Z</dcterms:modified>
</cp:coreProperties>
</file>